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8" r:id="rId4"/>
    <p:sldId id="269" r:id="rId5"/>
    <p:sldId id="267" r:id="rId6"/>
    <p:sldId id="259" r:id="rId7"/>
    <p:sldId id="260" r:id="rId8"/>
    <p:sldId id="261" r:id="rId9"/>
    <p:sldId id="262" r:id="rId10"/>
    <p:sldId id="263" r:id="rId11"/>
    <p:sldId id="264" r:id="rId12"/>
    <p:sldId id="265" r:id="rId13"/>
    <p:sldId id="266" r:id="rId1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4" autoAdjust="0"/>
    <p:restoredTop sz="94660"/>
  </p:normalViewPr>
  <p:slideViewPr>
    <p:cSldViewPr snapToGrid="0">
      <p:cViewPr varScale="1">
        <p:scale>
          <a:sx n="89" d="100"/>
          <a:sy n="89" d="100"/>
        </p:scale>
        <p:origin x="210"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11/27/2025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11/27/2025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11/27/2025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11/27/2025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11/27/2025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11/27/2025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dirty="0"/>
              <a:t>11/27/2025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11/27/2025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11/27/2025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11/27/2025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B712588-04B1-427B-82EE-E8DB90309F08}" type="datetimeFigureOut">
              <a:rPr lang="en-US" dirty="0"/>
              <a:t>11/27/2025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11/27/2025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11/27/2025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11/27/2025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2A54C80-263E-416B-A8E0-580EDEADCBDC}" type="datetimeFigureOut">
              <a:rPr lang="en-US" dirty="0"/>
              <a:t>11/27/2025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11/27/2025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11/27/2025</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5" r:id="rId4"/>
    <p:sldLayoutId id="2147483653" r:id="rId5"/>
    <p:sldLayoutId id="2147483654" r:id="rId6"/>
    <p:sldLayoutId id="2147483655" r:id="rId7"/>
    <p:sldLayoutId id="2147483666" r:id="rId8"/>
    <p:sldLayoutId id="2147483657" r:id="rId9"/>
    <p:sldLayoutId id="2147483660" r:id="rId10"/>
    <p:sldLayoutId id="2147483661" r:id="rId11"/>
    <p:sldLayoutId id="2147483662" r:id="rId12"/>
    <p:sldLayoutId id="2147483663" r:id="rId13"/>
    <p:sldLayoutId id="2147483664" r:id="rId14"/>
    <p:sldLayoutId id="2147483667" r:id="rId15"/>
    <p:sldLayoutId id="2147483659"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jpg"/><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9.jpg"/><Relationship Id="rId1" Type="http://schemas.openxmlformats.org/officeDocument/2006/relationships/slideLayout" Target="../slideLayouts/slideLayout9.xml"/><Relationship Id="rId4" Type="http://schemas.openxmlformats.org/officeDocument/2006/relationships/image" Target="../media/image3.jpg"/></Relationships>
</file>

<file path=ppt/slides/_rels/slide1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1.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jpg"/><Relationship Id="rId5" Type="http://schemas.openxmlformats.org/officeDocument/2006/relationships/image" Target="../media/image2.jpg"/><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5.jpg"/><Relationship Id="rId1" Type="http://schemas.openxmlformats.org/officeDocument/2006/relationships/slideLayout" Target="../slideLayouts/slideLayout9.xml"/><Relationship Id="rId4" Type="http://schemas.openxmlformats.org/officeDocument/2006/relationships/image" Target="../media/image3.jpg"/></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6.jpg"/><Relationship Id="rId1" Type="http://schemas.openxmlformats.org/officeDocument/2006/relationships/slideLayout" Target="../slideLayouts/slideLayout9.xml"/><Relationship Id="rId4" Type="http://schemas.openxmlformats.org/officeDocument/2006/relationships/image" Target="../media/image3.jpg"/></Relationships>
</file>

<file path=ppt/slides/_rels/slide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7.jpg"/><Relationship Id="rId1" Type="http://schemas.openxmlformats.org/officeDocument/2006/relationships/slideLayout" Target="../slideLayouts/slideLayout9.xml"/><Relationship Id="rId4" Type="http://schemas.openxmlformats.org/officeDocument/2006/relationships/image" Target="../media/image3.jpg"/></Relationships>
</file>

<file path=ppt/slides/_rels/slide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8.jpg"/><Relationship Id="rId1" Type="http://schemas.openxmlformats.org/officeDocument/2006/relationships/slideLayout" Target="../slideLayouts/slideLayout9.xml"/><Relationship Id="rId4" Type="http://schemas.openxmlformats.org/officeDocument/2006/relationships/image" Target="../media/image3.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912882" y="1861779"/>
            <a:ext cx="7076712" cy="2119086"/>
          </a:xfrm>
        </p:spPr>
        <p:txBody>
          <a:bodyPr/>
          <a:lstStyle/>
          <a:p>
            <a:r>
              <a:rPr lang="sr-Latn-RS" dirty="0">
                <a:solidFill>
                  <a:schemeClr val="accent2"/>
                </a:solidFill>
              </a:rPr>
              <a:t>Primary School              ’Zmaj Jova Jovanović’ Ruma, Serbia</a:t>
            </a:r>
            <a:endParaRPr lang="en-US" dirty="0">
              <a:solidFill>
                <a:schemeClr val="accent2"/>
              </a:solidFill>
            </a:endParaRPr>
          </a:p>
        </p:txBody>
      </p:sp>
      <p:pic>
        <p:nvPicPr>
          <p:cNvPr id="4" name="Picture 3"/>
          <p:cNvPicPr>
            <a:picLocks noChangeAspect="1"/>
          </p:cNvPicPr>
          <p:nvPr/>
        </p:nvPicPr>
        <p:blipFill>
          <a:blip r:embed="rId2"/>
          <a:stretch>
            <a:fillRect/>
          </a:stretch>
        </p:blipFill>
        <p:spPr>
          <a:xfrm>
            <a:off x="584429" y="2872705"/>
            <a:ext cx="2763969" cy="1936597"/>
          </a:xfrm>
          <a:prstGeom prst="rect">
            <a:avLst/>
          </a:prstGeom>
        </p:spPr>
      </p:pic>
      <p:sp>
        <p:nvSpPr>
          <p:cNvPr id="3" name="Subtitle 2"/>
          <p:cNvSpPr>
            <a:spLocks noGrp="1"/>
          </p:cNvSpPr>
          <p:nvPr>
            <p:ph type="subTitle" idx="1"/>
          </p:nvPr>
        </p:nvSpPr>
        <p:spPr>
          <a:xfrm>
            <a:off x="1507067" y="4789713"/>
            <a:ext cx="7766936" cy="1030515"/>
          </a:xfrm>
        </p:spPr>
        <p:txBody>
          <a:bodyPr>
            <a:normAutofit/>
          </a:bodyPr>
          <a:lstStyle/>
          <a:p>
            <a:r>
              <a:rPr lang="sr-Latn-RS" sz="4800" dirty="0">
                <a:solidFill>
                  <a:schemeClr val="accent2"/>
                </a:solidFill>
              </a:rPr>
              <a:t>FROM BORING TO EXCITING</a:t>
            </a:r>
            <a:endParaRPr lang="en-US" sz="4800" dirty="0">
              <a:solidFill>
                <a:schemeClr val="accent2"/>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41087" y="5950855"/>
            <a:ext cx="569422" cy="610985"/>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8349" y="5820228"/>
            <a:ext cx="3156130" cy="902067"/>
          </a:xfrm>
          <a:prstGeom prst="rect">
            <a:avLst/>
          </a:prstGeom>
        </p:spPr>
      </p:pic>
      <p:sp>
        <p:nvSpPr>
          <p:cNvPr id="8" name="Rectangle 7"/>
          <p:cNvSpPr/>
          <p:nvPr/>
        </p:nvSpPr>
        <p:spPr>
          <a:xfrm>
            <a:off x="4592249" y="5638510"/>
            <a:ext cx="6096000" cy="923330"/>
          </a:xfrm>
          <a:prstGeom prst="rect">
            <a:avLst/>
          </a:prstGeom>
        </p:spPr>
        <p:txBody>
          <a:bodyPr>
            <a:spAutoFit/>
          </a:bodyPr>
          <a:lstStyle/>
          <a:p>
            <a:r>
              <a:rPr lang="en-US" dirty="0">
                <a:solidFill>
                  <a:srgbClr val="000000"/>
                </a:solidFill>
                <a:latin typeface="Source Sans Pro"/>
              </a:rPr>
              <a:t>Copy the text below and paste it on the title and/or copyright page of your print work or presentation, or in the credits of your media.</a:t>
            </a:r>
            <a:endParaRPr lang="en-US" dirty="0"/>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3594" y="231763"/>
            <a:ext cx="3257895" cy="1139859"/>
          </a:xfrm>
          <a:prstGeom prst="rect">
            <a:avLst/>
          </a:prstGeom>
        </p:spPr>
      </p:pic>
    </p:spTree>
    <p:extLst>
      <p:ext uri="{BB962C8B-B14F-4D97-AF65-F5344CB8AC3E}">
        <p14:creationId xmlns:p14="http://schemas.microsoft.com/office/powerpoint/2010/main" val="14459305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dirty="0"/>
              <a:t>The most interesting part for them was when they placed two forks on top of a toothpick so that they stood still, proving the conditions of equilibrium.</a:t>
            </a:r>
            <a:br>
              <a:rPr lang="en-US" sz="2400" dirty="0"/>
            </a:br>
            <a:r>
              <a:rPr lang="en-US" sz="2400" dirty="0"/>
              <a:t>They managed, with the help of a vacuum, to attach two glasses together, as well as to put a boiled egg into an empty bottle, thereby demonstrating the intensity of atmospheric pressure. With the help of science, they also succeeded in separating mixed pepper from salt.</a:t>
            </a:r>
            <a:br>
              <a:rPr lang="en-US" sz="2400" dirty="0"/>
            </a:br>
            <a:r>
              <a:rPr lang="en-US" sz="2400" dirty="0"/>
              <a:t>And they even pulled off a few mathematical tricks using </a:t>
            </a:r>
            <a:r>
              <a:rPr lang="en-US" sz="2400" dirty="0" err="1"/>
              <a:t>Möbius</a:t>
            </a:r>
            <a:r>
              <a:rPr lang="en-US" sz="2400" dirty="0"/>
              <a:t> strips.</a:t>
            </a:r>
            <a:br>
              <a:rPr lang="en-US" sz="2400" dirty="0"/>
            </a:br>
            <a:endParaRPr lang="en-US" sz="2400"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6246" y="5591130"/>
            <a:ext cx="569422" cy="610985"/>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7334" y="5430948"/>
            <a:ext cx="3258589" cy="931351"/>
          </a:xfrm>
          <a:prstGeom prst="rect">
            <a:avLst/>
          </a:prstGeom>
        </p:spPr>
      </p:pic>
    </p:spTree>
    <p:extLst>
      <p:ext uri="{BB962C8B-B14F-4D97-AF65-F5344CB8AC3E}">
        <p14:creationId xmlns:p14="http://schemas.microsoft.com/office/powerpoint/2010/main" val="34523068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sr-Latn-RS" sz="4000" dirty="0">
                <a:solidFill>
                  <a:schemeClr val="accent2"/>
                </a:solidFill>
              </a:rPr>
              <a:t>Experiments</a:t>
            </a:r>
            <a:endParaRPr lang="en-US" sz="4000" dirty="0">
              <a:solidFill>
                <a:schemeClr val="accent2"/>
              </a:solidFill>
            </a:endParaRPr>
          </a:p>
        </p:txBody>
      </p:sp>
      <p:pic>
        <p:nvPicPr>
          <p:cNvPr id="5" name="Picture Placeholder 4"/>
          <p:cNvPicPr>
            <a:picLocks noGrp="1" noChangeAspect="1"/>
          </p:cNvPicPr>
          <p:nvPr>
            <p:ph type="pic" idx="1"/>
          </p:nvPr>
        </p:nvPicPr>
        <p:blipFill>
          <a:blip r:embed="rId2">
            <a:extLst>
              <a:ext uri="{28A0092B-C50C-407E-A947-70E740481C1C}">
                <a14:useLocalDpi xmlns:a14="http://schemas.microsoft.com/office/drawing/2010/main" val="0"/>
              </a:ext>
            </a:extLst>
          </a:blip>
          <a:srcRect t="20182" b="20182"/>
          <a:stretch>
            <a:fillRect/>
          </a:stretch>
        </p:blipFill>
        <p:spPr/>
      </p:pic>
      <p:sp>
        <p:nvSpPr>
          <p:cNvPr id="4" name="Text Placeholder 3"/>
          <p:cNvSpPr>
            <a:spLocks noGrp="1"/>
          </p:cNvSpPr>
          <p:nvPr>
            <p:ph type="body" sz="half" idx="2"/>
          </p:nvPr>
        </p:nvSpPr>
        <p:spPr/>
        <p:txBody>
          <a:bodyPr>
            <a:normAutofit/>
          </a:bodyPr>
          <a:lstStyle/>
          <a:p>
            <a:r>
              <a:rPr lang="sr-Latn-RS" sz="2000" dirty="0">
                <a:solidFill>
                  <a:schemeClr val="accent2"/>
                </a:solidFill>
              </a:rPr>
              <a:t>and peer learning</a:t>
            </a:r>
            <a:endParaRPr lang="en-US" sz="2000" dirty="0">
              <a:solidFill>
                <a:schemeClr val="accent2"/>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97648" y="6136112"/>
            <a:ext cx="569422" cy="610985"/>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7334" y="6041362"/>
            <a:ext cx="2800718" cy="800485"/>
          </a:xfrm>
          <a:prstGeom prst="rect">
            <a:avLst/>
          </a:prstGeom>
        </p:spPr>
      </p:pic>
    </p:spTree>
    <p:extLst>
      <p:ext uri="{BB962C8B-B14F-4D97-AF65-F5344CB8AC3E}">
        <p14:creationId xmlns:p14="http://schemas.microsoft.com/office/powerpoint/2010/main" val="33135355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sr-Latn-RS" dirty="0"/>
              <a:t>Chemistry</a:t>
            </a:r>
            <a:br>
              <a:rPr lang="sr-Latn-RS" dirty="0"/>
            </a:br>
            <a:r>
              <a:rPr lang="en-US" sz="2700" dirty="0"/>
              <a:t>For children, chemistry is generally difficult and even unappealing</a:t>
            </a:r>
            <a:r>
              <a:rPr lang="sr-Latn-RS" sz="2700" dirty="0"/>
              <a:t>. But a</a:t>
            </a:r>
            <a:r>
              <a:rPr lang="en-US" sz="2700" dirty="0"/>
              <a:t>t the Science Fair, the students conducted experiments mostly related to acids and bases, where they observed that some substances change color depending on whether the solution is acidic or basic. The experiments were effective, and the students were thrilled.</a:t>
            </a:r>
            <a:br>
              <a:rPr lang="en-US" sz="2700" dirty="0"/>
            </a:br>
            <a:r>
              <a:rPr lang="en-US" sz="2700" dirty="0"/>
              <a:t>They were amazed to discover that even vegetables can serve as indicators, such as red cabbage, and thus concluded that chemistry does not only involve dangerous and unknown substances, but that ordinary things can also be used as chemicals. They concluded that not everything is chemistry, but chemistry is all around us.</a:t>
            </a:r>
            <a:br>
              <a:rPr lang="en-US" sz="2700" dirty="0"/>
            </a:br>
            <a:endParaRPr lang="en-US" sz="2700"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6246" y="5922234"/>
            <a:ext cx="569422" cy="610985"/>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5994" y="5744362"/>
            <a:ext cx="3382373" cy="966730"/>
          </a:xfrm>
          <a:prstGeom prst="rect">
            <a:avLst/>
          </a:prstGeom>
        </p:spPr>
      </p:pic>
    </p:spTree>
    <p:extLst>
      <p:ext uri="{BB962C8B-B14F-4D97-AF65-F5344CB8AC3E}">
        <p14:creationId xmlns:p14="http://schemas.microsoft.com/office/powerpoint/2010/main" val="32612171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r-Latn-RS" dirty="0"/>
              <a:t>Science Fair</a:t>
            </a:r>
            <a:endParaRPr lang="en-US" dirty="0"/>
          </a:p>
        </p:txBody>
      </p:sp>
      <p:pic>
        <p:nvPicPr>
          <p:cNvPr id="4" name="1000056828">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3884612" y="118872"/>
            <a:ext cx="5277675" cy="6565392"/>
          </a:xfr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67253" y="6107776"/>
            <a:ext cx="569422" cy="610985"/>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6885" y="5241303"/>
            <a:ext cx="3031596" cy="866473"/>
          </a:xfrm>
          <a:prstGeom prst="rect">
            <a:avLst/>
          </a:prstGeom>
        </p:spPr>
      </p:pic>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62755" y="6034608"/>
            <a:ext cx="664288" cy="649656"/>
          </a:xfrm>
          <a:prstGeom prst="rect">
            <a:avLst/>
          </a:prstGeom>
        </p:spPr>
      </p:pic>
      <p:sp>
        <p:nvSpPr>
          <p:cNvPr id="8" name="pole tekstowe 7">
            <a:extLst>
              <a:ext uri="{FF2B5EF4-FFF2-40B4-BE49-F238E27FC236}">
                <a16:creationId xmlns:a16="http://schemas.microsoft.com/office/drawing/2014/main" id="{EE885AF9-2890-47F8-79E0-45E4E5477D18}"/>
              </a:ext>
            </a:extLst>
          </p:cNvPr>
          <p:cNvSpPr txBox="1"/>
          <p:nvPr/>
        </p:nvSpPr>
        <p:spPr>
          <a:xfrm>
            <a:off x="9438418" y="4437495"/>
            <a:ext cx="2653177" cy="2246769"/>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n-US" sz="1400" b="0" i="0" dirty="0">
                <a:solidFill>
                  <a:srgbClr val="000000"/>
                </a:solidFill>
                <a:effectLst/>
                <a:latin typeface="Calibri" panose="020F0502020204030204" pitchFamily="34" charset="0"/>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endParaRPr lang="pl-PL" sz="1400" dirty="0"/>
          </a:p>
        </p:txBody>
      </p:sp>
    </p:spTree>
    <p:extLst>
      <p:ext uri="{BB962C8B-B14F-4D97-AF65-F5344CB8AC3E}">
        <p14:creationId xmlns:p14="http://schemas.microsoft.com/office/powerpoint/2010/main" val="103277579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sr-Latn-RS" sz="4400" dirty="0">
                <a:solidFill>
                  <a:schemeClr val="accent2"/>
                </a:solidFill>
              </a:rPr>
              <a:t>In  our school we use every oportunity to turn studying of  boring things into an interesting event. Sometimes, it’s an activity in eTwinnig project, sometimes </a:t>
            </a:r>
            <a:r>
              <a:rPr lang="en-US" sz="4400" dirty="0">
                <a:solidFill>
                  <a:schemeClr val="accent2"/>
                </a:solidFill>
              </a:rPr>
              <a:t>that means organizing a Science Fair</a:t>
            </a:r>
            <a:r>
              <a:rPr lang="sr-Latn-RS" sz="4400" dirty="0">
                <a:solidFill>
                  <a:schemeClr val="accent2"/>
                </a:solidFill>
              </a:rPr>
              <a:t>, where peeer learning and fun take place.</a:t>
            </a:r>
            <a:endParaRPr lang="en-US" sz="4400" dirty="0">
              <a:solidFill>
                <a:schemeClr val="accent2"/>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23891" y="6108209"/>
            <a:ext cx="569422" cy="610985"/>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7334" y="5969405"/>
            <a:ext cx="3108996" cy="888595"/>
          </a:xfrm>
          <a:prstGeom prst="rect">
            <a:avLst/>
          </a:prstGeom>
        </p:spPr>
      </p:pic>
    </p:spTree>
    <p:extLst>
      <p:ext uri="{BB962C8B-B14F-4D97-AF65-F5344CB8AC3E}">
        <p14:creationId xmlns:p14="http://schemas.microsoft.com/office/powerpoint/2010/main" val="25188006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r-Latn-RS" dirty="0"/>
              <a:t>eTwinnig projects</a:t>
            </a:r>
            <a:endParaRPr lang="en-US" dirty="0"/>
          </a:p>
        </p:txBody>
      </p:sp>
      <p:pic>
        <p:nvPicPr>
          <p:cNvPr id="5" name="Picture Placeholder 4"/>
          <p:cNvPicPr>
            <a:picLocks noGrp="1" noChangeAspect="1"/>
          </p:cNvPicPr>
          <p:nvPr>
            <p:ph type="pic" idx="1"/>
          </p:nvPr>
        </p:nvPicPr>
        <p:blipFill>
          <a:blip r:embed="rId2">
            <a:extLst>
              <a:ext uri="{28A0092B-C50C-407E-A947-70E740481C1C}">
                <a14:useLocalDpi xmlns:a14="http://schemas.microsoft.com/office/drawing/2010/main" val="0"/>
              </a:ext>
            </a:extLst>
          </a:blip>
          <a:srcRect t="20182" b="20182"/>
          <a:stretch>
            <a:fillRect/>
          </a:stretch>
        </p:blipFill>
        <p:spPr/>
      </p:pic>
      <p:sp>
        <p:nvSpPr>
          <p:cNvPr id="4" name="Text Placeholder 3"/>
          <p:cNvSpPr>
            <a:spLocks noGrp="1"/>
          </p:cNvSpPr>
          <p:nvPr>
            <p:ph type="body" sz="half" idx="2"/>
          </p:nvPr>
        </p:nvSpPr>
        <p:spPr/>
        <p:txBody>
          <a:bodyPr>
            <a:noAutofit/>
          </a:bodyPr>
          <a:lstStyle/>
          <a:p>
            <a:r>
              <a:rPr lang="sr-Latn-RS" sz="4000" dirty="0">
                <a:solidFill>
                  <a:schemeClr val="accent2"/>
                </a:solidFill>
              </a:rPr>
              <a:t>Studying graphs through an eTwinning project</a:t>
            </a:r>
            <a:endParaRPr lang="en-US" sz="4000" dirty="0">
              <a:solidFill>
                <a:schemeClr val="accent2"/>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38060" y="4605835"/>
            <a:ext cx="569422" cy="610985"/>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75667" y="4511075"/>
            <a:ext cx="2995874" cy="856263"/>
          </a:xfrm>
          <a:prstGeom prst="rect">
            <a:avLst/>
          </a:prstGeom>
        </p:spPr>
      </p:pic>
    </p:spTree>
    <p:extLst>
      <p:ext uri="{BB962C8B-B14F-4D97-AF65-F5344CB8AC3E}">
        <p14:creationId xmlns:p14="http://schemas.microsoft.com/office/powerpoint/2010/main" val="15176296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r-Latn-RS" dirty="0"/>
              <a:t>Sometimes regular classes can be very interesting,too. For example</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90957" y="5784853"/>
            <a:ext cx="569422" cy="610985"/>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7334" y="5554442"/>
            <a:ext cx="3750018" cy="1071808"/>
          </a:xfrm>
          <a:prstGeom prst="rect">
            <a:avLst/>
          </a:prstGeom>
        </p:spPr>
      </p:pic>
    </p:spTree>
    <p:extLst>
      <p:ext uri="{BB962C8B-B14F-4D97-AF65-F5344CB8AC3E}">
        <p14:creationId xmlns:p14="http://schemas.microsoft.com/office/powerpoint/2010/main" val="476361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r-Latn-RS"/>
              <a:t>ICT </a:t>
            </a:r>
            <a:r>
              <a:rPr lang="sr-Latn-RS" dirty="0"/>
              <a:t>classes</a:t>
            </a:r>
            <a:endParaRPr lang="en-US" dirty="0"/>
          </a:p>
        </p:txBody>
      </p:sp>
      <p:sp>
        <p:nvSpPr>
          <p:cNvPr id="4" name="Text Placeholder 3"/>
          <p:cNvSpPr>
            <a:spLocks noGrp="1"/>
          </p:cNvSpPr>
          <p:nvPr>
            <p:ph type="body" sz="half" idx="2"/>
          </p:nvPr>
        </p:nvSpPr>
        <p:spPr>
          <a:xfrm>
            <a:off x="677334" y="5376734"/>
            <a:ext cx="8596667" cy="674024"/>
          </a:xfrm>
        </p:spPr>
        <p:txBody>
          <a:bodyPr>
            <a:normAutofit/>
          </a:bodyPr>
          <a:lstStyle/>
          <a:p>
            <a:r>
              <a:rPr lang="sr-Latn-RS" sz="1800" dirty="0">
                <a:solidFill>
                  <a:schemeClr val="accent2"/>
                </a:solidFill>
              </a:rPr>
              <a:t>are always much more interesting when operating with robots and drons. </a:t>
            </a:r>
            <a:endParaRPr lang="en-US" sz="1800" dirty="0">
              <a:solidFill>
                <a:schemeClr val="accent2"/>
              </a:solidFill>
            </a:endParaRPr>
          </a:p>
        </p:txBody>
      </p:sp>
      <p:pic>
        <p:nvPicPr>
          <p:cNvPr id="7" name="Picture Placeholder 6"/>
          <p:cNvPicPr>
            <a:picLocks noGrp="1" noChangeAspect="1"/>
          </p:cNvPicPr>
          <p:nvPr>
            <p:ph type="pic" idx="1"/>
          </p:nvPr>
        </p:nvPicPr>
        <p:blipFill>
          <a:blip r:embed="rId2">
            <a:extLst>
              <a:ext uri="{28A0092B-C50C-407E-A947-70E740481C1C}">
                <a14:useLocalDpi xmlns:a14="http://schemas.microsoft.com/office/drawing/2010/main" val="0"/>
              </a:ext>
            </a:extLst>
          </a:blip>
          <a:srcRect t="27232" b="27232"/>
          <a:stretch>
            <a:fillRect/>
          </a:stretch>
        </p:blipFill>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84147" y="5997115"/>
            <a:ext cx="569422" cy="610985"/>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2493" y="5934076"/>
            <a:ext cx="2807338" cy="802377"/>
          </a:xfrm>
          <a:prstGeom prst="rect">
            <a:avLst/>
          </a:prstGeom>
        </p:spPr>
      </p:pic>
    </p:spTree>
    <p:extLst>
      <p:ext uri="{BB962C8B-B14F-4D97-AF65-F5344CB8AC3E}">
        <p14:creationId xmlns:p14="http://schemas.microsoft.com/office/powerpoint/2010/main" val="28346497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sr-Latn-RS" dirty="0"/>
              <a:t>Maths</a:t>
            </a:r>
            <a:br>
              <a:rPr lang="sr-Latn-RS" dirty="0"/>
            </a:br>
            <a:r>
              <a:rPr lang="en-US" sz="2700" dirty="0"/>
              <a:t>At the Science </a:t>
            </a:r>
            <a:r>
              <a:rPr lang="en-US" sz="2700" dirty="0" err="1"/>
              <a:t>Fair,mathematical</a:t>
            </a:r>
            <a:r>
              <a:rPr lang="en-US" sz="2700" dirty="0"/>
              <a:t> models created by the students</a:t>
            </a:r>
            <a:r>
              <a:rPr lang="sr-Latn-RS" sz="2700" dirty="0"/>
              <a:t> were presented.</a:t>
            </a:r>
            <a:r>
              <a:rPr lang="en-US" sz="2700" dirty="0"/>
              <a:t>The Pythagoras tree was made to help students understand the meaning of the Pythagorean theorem. Models of Platonic solids were also made: the tetrahedron, the hexahedron (cube), the octahedron, the icosahedron, and the dodecahedron. A large mind map illustrated the learning of mathematical areas throughout primary school, while on individual maps the students demonstrated their knowledge of Similarity and Divisibility. There was also a section where a city, surrounded by trees, represented the large number of formulas that students learn during primary school.</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24271" y="5875349"/>
            <a:ext cx="569422" cy="610985"/>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5421" y="5796541"/>
            <a:ext cx="2689167" cy="768602"/>
          </a:xfrm>
          <a:prstGeom prst="rect">
            <a:avLst/>
          </a:prstGeom>
        </p:spPr>
      </p:pic>
    </p:spTree>
    <p:extLst>
      <p:ext uri="{BB962C8B-B14F-4D97-AF65-F5344CB8AC3E}">
        <p14:creationId xmlns:p14="http://schemas.microsoft.com/office/powerpoint/2010/main" val="9671790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sr-Latn-RS" sz="3600" dirty="0"/>
              <a:t>Mathematical models</a:t>
            </a:r>
            <a:endParaRPr lang="en-US" sz="3600" dirty="0"/>
          </a:p>
        </p:txBody>
      </p:sp>
      <p:pic>
        <p:nvPicPr>
          <p:cNvPr id="5" name="Picture Placeholder 4"/>
          <p:cNvPicPr>
            <a:picLocks noGrp="1" noChangeAspect="1"/>
          </p:cNvPicPr>
          <p:nvPr>
            <p:ph type="pic" idx="1"/>
          </p:nvPr>
        </p:nvPicPr>
        <p:blipFill>
          <a:blip r:embed="rId2">
            <a:extLst>
              <a:ext uri="{28A0092B-C50C-407E-A947-70E740481C1C}">
                <a14:useLocalDpi xmlns:a14="http://schemas.microsoft.com/office/drawing/2010/main" val="0"/>
              </a:ext>
            </a:extLst>
          </a:blip>
          <a:srcRect t="20182" b="20182"/>
          <a:stretch>
            <a:fillRect/>
          </a:stretch>
        </p:blipFill>
        <p:spPr/>
      </p:pic>
      <p:sp>
        <p:nvSpPr>
          <p:cNvPr id="4" name="Text Placeholder 3"/>
          <p:cNvSpPr>
            <a:spLocks noGrp="1"/>
          </p:cNvSpPr>
          <p:nvPr>
            <p:ph type="body" sz="half" idx="2"/>
          </p:nvPr>
        </p:nvSpPr>
        <p:spPr>
          <a:xfrm>
            <a:off x="677335" y="5367338"/>
            <a:ext cx="7040202" cy="548830"/>
          </a:xfrm>
        </p:spPr>
        <p:txBody>
          <a:bodyPr>
            <a:noAutofit/>
          </a:bodyPr>
          <a:lstStyle/>
          <a:p>
            <a:r>
              <a:rPr lang="sr-Latn-RS" sz="2000" dirty="0">
                <a:solidFill>
                  <a:schemeClr val="accent2"/>
                </a:solidFill>
              </a:rPr>
              <a:t>Made by students</a:t>
            </a:r>
            <a:endParaRPr lang="en-US" sz="2000" dirty="0">
              <a:solidFill>
                <a:schemeClr val="accent2"/>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95610" y="6055694"/>
            <a:ext cx="569422" cy="610985"/>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7334" y="5916168"/>
            <a:ext cx="3064579" cy="875900"/>
          </a:xfrm>
          <a:prstGeom prst="rect">
            <a:avLst/>
          </a:prstGeom>
        </p:spPr>
      </p:pic>
    </p:spTree>
    <p:extLst>
      <p:ext uri="{BB962C8B-B14F-4D97-AF65-F5344CB8AC3E}">
        <p14:creationId xmlns:p14="http://schemas.microsoft.com/office/powerpoint/2010/main" val="9398253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sr-Latn-RS" dirty="0"/>
              <a:t>Physics:</a:t>
            </a:r>
            <a:br>
              <a:rPr lang="sr-Latn-RS" dirty="0"/>
            </a:br>
            <a:r>
              <a:rPr lang="en-US" sz="2700" dirty="0"/>
              <a:t>Many phenomena and processes in the field of physics can often be demonstrated with devices that are quickly constructed from materials commonly found in every household. </a:t>
            </a:r>
            <a:r>
              <a:rPr lang="sr-Latn-RS" sz="2700" dirty="0"/>
              <a:t>T</a:t>
            </a:r>
            <a:r>
              <a:rPr lang="en-US" sz="2700" dirty="0"/>
              <a:t>his way, introducing students to some basic natural phenomena and processes is reduced to constructing and performing simple experiments.</a:t>
            </a:r>
            <a:br>
              <a:rPr lang="en-US" sz="2700" dirty="0"/>
            </a:br>
            <a:r>
              <a:rPr lang="en-US" sz="2700" dirty="0"/>
              <a:t>During the Science Fair, we showed in an engaging way how we can use baking soda and vinegar to inflate a rubber balloon, or how science can help us take a coin out of a plate filled with water without getting our hands wet. The students also made a water carousel and explained the application of Newton’s third law—the law of action and reaction.</a:t>
            </a:r>
            <a:br>
              <a:rPr lang="en-US" sz="2700" dirty="0"/>
            </a:br>
            <a:endParaRPr lang="en-US" sz="2700"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61598" y="6088309"/>
            <a:ext cx="569422" cy="610985"/>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7334" y="5928127"/>
            <a:ext cx="3258589" cy="931351"/>
          </a:xfrm>
          <a:prstGeom prst="rect">
            <a:avLst/>
          </a:prstGeom>
        </p:spPr>
      </p:pic>
    </p:spTree>
    <p:extLst>
      <p:ext uri="{BB962C8B-B14F-4D97-AF65-F5344CB8AC3E}">
        <p14:creationId xmlns:p14="http://schemas.microsoft.com/office/powerpoint/2010/main" val="22177443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sr-Latn-RS" sz="4000" dirty="0">
                <a:solidFill>
                  <a:schemeClr val="accent2"/>
                </a:solidFill>
              </a:rPr>
              <a:t>Exibition of students’ works</a:t>
            </a:r>
            <a:endParaRPr lang="en-US" sz="4000" dirty="0">
              <a:solidFill>
                <a:schemeClr val="accent2"/>
              </a:solidFill>
            </a:endParaRPr>
          </a:p>
        </p:txBody>
      </p:sp>
      <p:pic>
        <p:nvPicPr>
          <p:cNvPr id="5" name="Picture Placeholder 4"/>
          <p:cNvPicPr>
            <a:picLocks noGrp="1" noChangeAspect="1"/>
          </p:cNvPicPr>
          <p:nvPr>
            <p:ph type="pic" idx="1"/>
          </p:nvPr>
        </p:nvPicPr>
        <p:blipFill>
          <a:blip r:embed="rId2">
            <a:extLst>
              <a:ext uri="{28A0092B-C50C-407E-A947-70E740481C1C}">
                <a14:useLocalDpi xmlns:a14="http://schemas.microsoft.com/office/drawing/2010/main" val="0"/>
              </a:ext>
            </a:extLst>
          </a:blip>
          <a:srcRect t="20182" b="20182"/>
          <a:stretch>
            <a:fillRect/>
          </a:stretch>
        </p:blipFill>
        <p:spPr/>
      </p:pic>
      <p:sp>
        <p:nvSpPr>
          <p:cNvPr id="4" name="Text Placeholder 3"/>
          <p:cNvSpPr>
            <a:spLocks noGrp="1"/>
          </p:cNvSpPr>
          <p:nvPr>
            <p:ph type="body" sz="half" idx="2"/>
          </p:nvPr>
        </p:nvSpPr>
        <p:spPr/>
        <p:txBody>
          <a:bodyPr>
            <a:normAutofit/>
          </a:bodyPr>
          <a:lstStyle/>
          <a:p>
            <a:r>
              <a:rPr lang="sr-Latn-RS" sz="2000" dirty="0">
                <a:solidFill>
                  <a:schemeClr val="accent2"/>
                </a:solidFill>
              </a:rPr>
              <a:t>was set in the school’s hall</a:t>
            </a:r>
            <a:endParaRPr lang="en-US" sz="2000" dirty="0">
              <a:solidFill>
                <a:schemeClr val="accent2"/>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24270" y="6041362"/>
            <a:ext cx="569422" cy="610985"/>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7334" y="6023986"/>
            <a:ext cx="2689167" cy="768602"/>
          </a:xfrm>
          <a:prstGeom prst="rect">
            <a:avLst/>
          </a:prstGeom>
        </p:spPr>
      </p:pic>
    </p:spTree>
    <p:extLst>
      <p:ext uri="{BB962C8B-B14F-4D97-AF65-F5344CB8AC3E}">
        <p14:creationId xmlns:p14="http://schemas.microsoft.com/office/powerpoint/2010/main" val="3623564848"/>
      </p:ext>
    </p:extLst>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docProps/app.xml><?xml version="1.0" encoding="utf-8"?>
<Properties xmlns="http://schemas.openxmlformats.org/officeDocument/2006/extended-properties" xmlns:vt="http://schemas.openxmlformats.org/officeDocument/2006/docPropsVTypes">
  <Template>Facet</Template>
  <TotalTime>198</TotalTime>
  <Words>650</Words>
  <Application>Microsoft Office PowerPoint</Application>
  <PresentationFormat>Panoramiczny</PresentationFormat>
  <Paragraphs>21</Paragraphs>
  <Slides>13</Slides>
  <Notes>0</Notes>
  <HiddenSlides>0</HiddenSlides>
  <MMClips>1</MMClips>
  <ScaleCrop>false</ScaleCrop>
  <HeadingPairs>
    <vt:vector size="6" baseType="variant">
      <vt:variant>
        <vt:lpstr>Używane czcionki</vt:lpstr>
      </vt:variant>
      <vt:variant>
        <vt:i4>5</vt:i4>
      </vt:variant>
      <vt:variant>
        <vt:lpstr>Motyw</vt:lpstr>
      </vt:variant>
      <vt:variant>
        <vt:i4>1</vt:i4>
      </vt:variant>
      <vt:variant>
        <vt:lpstr>Tytuły slajdów</vt:lpstr>
      </vt:variant>
      <vt:variant>
        <vt:i4>13</vt:i4>
      </vt:variant>
    </vt:vector>
  </HeadingPairs>
  <TitlesOfParts>
    <vt:vector size="19" baseType="lpstr">
      <vt:lpstr>Arial</vt:lpstr>
      <vt:lpstr>Calibri</vt:lpstr>
      <vt:lpstr>Source Sans Pro</vt:lpstr>
      <vt:lpstr>Trebuchet MS</vt:lpstr>
      <vt:lpstr>Wingdings 3</vt:lpstr>
      <vt:lpstr>Facet</vt:lpstr>
      <vt:lpstr>Primary School              ’Zmaj Jova Jovanović’ Ruma, Serbia</vt:lpstr>
      <vt:lpstr>In  our school we use every oportunity to turn studying of  boring things into an interesting event. Sometimes, it’s an activity in eTwinnig project, sometimes that means organizing a Science Fair, where peeer learning and fun take place.</vt:lpstr>
      <vt:lpstr>eTwinnig projects</vt:lpstr>
      <vt:lpstr>Sometimes regular classes can be very interesting,too. For example</vt:lpstr>
      <vt:lpstr>ICT classes</vt:lpstr>
      <vt:lpstr>Maths At the Science Fair,mathematical models created by the students were presented.The Pythagoras tree was made to help students understand the meaning of the Pythagorean theorem. Models of Platonic solids were also made: the tetrahedron, the hexahedron (cube), the octahedron, the icosahedron, and the dodecahedron. A large mind map illustrated the learning of mathematical areas throughout primary school, while on individual maps the students demonstrated their knowledge of Similarity and Divisibility. There was also a section where a city, surrounded by trees, represented the large number of formulas that students learn during primary school.</vt:lpstr>
      <vt:lpstr>Mathematical models</vt:lpstr>
      <vt:lpstr>Physics: Many phenomena and processes in the field of physics can often be demonstrated with devices that are quickly constructed from materials commonly found in every household. This way, introducing students to some basic natural phenomena and processes is reduced to constructing and performing simple experiments. During the Science Fair, we showed in an engaging way how we can use baking soda and vinegar to inflate a rubber balloon, or how science can help us take a coin out of a plate filled with water without getting our hands wet. The students also made a water carousel and explained the application of Newton’s third law—the law of action and reaction. </vt:lpstr>
      <vt:lpstr>Exibition of students’ works</vt:lpstr>
      <vt:lpstr>The most interesting part for them was when they placed two forks on top of a toothpick so that they stood still, proving the conditions of equilibrium. They managed, with the help of a vacuum, to attach two glasses together, as well as to put a boiled egg into an empty bottle, thereby demonstrating the intensity of atmospheric pressure. With the help of science, they also succeeded in separating mixed pepper from salt. And they even pulled off a few mathematical tricks using Möbius strips. </vt:lpstr>
      <vt:lpstr>Experiments</vt:lpstr>
      <vt:lpstr>Chemistry For children, chemistry is generally difficult and even unappealing. But at the Science Fair, the students conducted experiments mostly related to acids and bases, where they observed that some substances change color depending on whether the solution is acidic or basic. The experiments were effective, and the students were thrilled. They were amazed to discover that even vegetables can serve as indicators, such as red cabbage, and thus concluded that chemistry does not only involve dangerous and unknown substances, but that ordinary things can also be used as chemicals. They concluded that not everything is chemistry, but chemistry is all around us. </vt:lpstr>
      <vt:lpstr>Science Fair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Primary School              ’Zmaj Jova Jovanović’ Ruma, Serbia</dc:title>
  <dc:creator>Skola</dc:creator>
  <cp:lastModifiedBy>admin</cp:lastModifiedBy>
  <cp:revision>28</cp:revision>
  <dcterms:created xsi:type="dcterms:W3CDTF">2025-09-27T07:02:45Z</dcterms:created>
  <dcterms:modified xsi:type="dcterms:W3CDTF">2025-11-27T16:35:16Z</dcterms:modified>
</cp:coreProperties>
</file>